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78" r:id="rId2"/>
    <p:sldId id="280" r:id="rId3"/>
    <p:sldId id="271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9BB086-EBB4-48D2-AAB1-88448FBAC237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353E3A-098E-449F-BC74-4098B34B6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7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9C37D8-4F66-45D0-B19E-34B8D353DE63}" type="datetimeFigureOut">
              <a:rPr lang="en-US"/>
              <a:pPr>
                <a:defRPr/>
              </a:pPr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02272E-1DA3-4007-93A9-22EA114D1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83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035656B1-D19D-4629-B6D3-3F4DECA7E143}" type="slidenum">
              <a:rPr lang="en-US" sz="1200"/>
              <a:pPr algn="r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7B6C0284-4A1F-442C-8904-BA27C1C80965}" type="slidenum">
              <a:rPr lang="en-US" sz="1200"/>
              <a:pPr algn="r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66D197F-B698-437D-856D-51780CD64DF4}" type="datetime10">
              <a:rPr lang="en-US" smtClean="0"/>
              <a:pPr/>
              <a:t>17:13</a:t>
            </a:fld>
            <a:endParaRPr lang="en-US" smtClean="0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7B8A9F-6ECB-4C1C-AE37-62DAB339209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9E894-9E41-4114-AD8B-CDDB39991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2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DB6FA-EF86-410E-AD5F-1CE5D410F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2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26B0-B2CC-45FB-8C0D-CF9C33C21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6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84A47-46D7-4A61-96FC-818BB0086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8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0B2B7-BE7C-472F-A891-DC02EC391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329E1-1205-4C83-91C8-924A6C74C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2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A3CE-3B16-4EB6-AF80-BBEBBE12D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9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1A71-12B8-4460-AEBD-2562527E9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2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5DF5-8B8C-4459-A037-F2C8C69D4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FC35D-2ADE-4049-8D23-6C6E4FB5E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3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BD18B-9D31-4AF4-ABBA-4C956F42C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3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8FC20A-BF54-425C-964B-497530D0E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642"/>
          <p:cNvSpPr>
            <a:spLocks noChangeArrowheads="1" noChangeShapeType="1" noTextEdit="1"/>
          </p:cNvSpPr>
          <p:nvPr/>
        </p:nvSpPr>
        <p:spPr bwMode="auto">
          <a:xfrm>
            <a:off x="1676400" y="228600"/>
            <a:ext cx="5638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</a:t>
            </a:r>
            <a:r>
              <a:rPr lang="en-US" sz="32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vi-VN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 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11</a:t>
            </a:r>
            <a:r>
              <a:rPr lang="vi-VN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 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r>
              <a:rPr lang="vi-VN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năm </a:t>
            </a:r>
            <a:r>
              <a:rPr lang="vi-VN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202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642"/>
          <p:cNvSpPr>
            <a:spLocks noChangeArrowheads="1" noChangeShapeType="1" noTextEdit="1"/>
          </p:cNvSpPr>
          <p:nvPr/>
        </p:nvSpPr>
        <p:spPr bwMode="auto">
          <a:xfrm>
            <a:off x="3124200" y="990600"/>
            <a:ext cx="2590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endParaRPr lang="en-US" sz="32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WordArt 642"/>
          <p:cNvSpPr>
            <a:spLocks noChangeArrowheads="1" noChangeShapeType="1" noTextEdit="1"/>
          </p:cNvSpPr>
          <p:nvPr/>
        </p:nvSpPr>
        <p:spPr bwMode="auto">
          <a:xfrm>
            <a:off x="1524000" y="2057400"/>
            <a:ext cx="6096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Bảng nhân </a:t>
            </a:r>
            <a:r>
              <a:rPr lang="en-US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6.</a:t>
            </a:r>
          </a:p>
        </p:txBody>
      </p:sp>
      <p:sp>
        <p:nvSpPr>
          <p:cNvPr id="13" name="WordArt 26"/>
          <p:cNvSpPr>
            <a:spLocks noChangeArrowheads="1" noChangeShapeType="1" noTextEdit="1"/>
          </p:cNvSpPr>
          <p:nvPr/>
        </p:nvSpPr>
        <p:spPr bwMode="auto">
          <a:xfrm>
            <a:off x="762000" y="4114800"/>
            <a:ext cx="7696200" cy="2743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en-US" sz="28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strips dir="rd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181600" y="2743200"/>
            <a:ext cx="327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cs typeface="Arial" charset="0"/>
              </a:rPr>
              <a:t>2   x  6 = 12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-41275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3076" name="Picture 8" descr="D:\HANH-DAY HOC\GIAO AN CAP 1\G AN 3 11 - 12\HINH DONG\HOA 3\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-41275"/>
            <a:ext cx="1371600" cy="108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" y="1981200"/>
            <a:ext cx="8534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Viết phép nhân tương ứng với mỗi tổng sau:</a:t>
            </a:r>
            <a:endParaRPr lang="en-US" sz="32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609600" y="2819400"/>
            <a:ext cx="49530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 b="1">
                <a:solidFill>
                  <a:srgbClr val="CC3300"/>
                </a:solidFill>
                <a:cs typeface="Arial" charset="0"/>
              </a:rPr>
              <a:t>2 + 2 + 2 +2 + 2 + 2 =</a:t>
            </a:r>
            <a:endParaRPr lang="en-US" sz="3600">
              <a:solidFill>
                <a:srgbClr val="CC3300"/>
              </a:solidFill>
              <a:cs typeface="Arial" charset="0"/>
            </a:endParaRPr>
          </a:p>
        </p:txBody>
      </p:sp>
      <p:pic>
        <p:nvPicPr>
          <p:cNvPr id="3079" name="Picture 8" descr="D:\HANH-DAY HOC\GIAO AN CAP 1\G AN 3 11 - 12\HINH DONG\HOA 3\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90500"/>
            <a:ext cx="144117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609600" y="38862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Đọc các bảng nhân đã học. </a:t>
            </a:r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0" y="0"/>
            <a:ext cx="902176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ngày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11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tháng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10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năm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2021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/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 </a:t>
            </a: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143"/>
          <p:cNvSpPr>
            <a:spLocks noChangeShapeType="1"/>
          </p:cNvSpPr>
          <p:nvPr/>
        </p:nvSpPr>
        <p:spPr bwMode="auto">
          <a:xfrm>
            <a:off x="6400800" y="1524000"/>
            <a:ext cx="0" cy="53340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6553200" y="1339850"/>
            <a:ext cx="1905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x 1  =         </a:t>
            </a:r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6</a:t>
            </a:r>
          </a:p>
          <a:p>
            <a:pPr eaLnBrk="1" hangingPunct="1"/>
            <a:endParaRPr lang="en-US" sz="2000" b="1">
              <a:latin typeface="Times New Roman" pitchFamily="18" charset="0"/>
              <a:cs typeface="Arial" charset="0"/>
            </a:endParaRPr>
          </a:p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x 2  =         </a:t>
            </a:r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12</a:t>
            </a:r>
          </a:p>
          <a:p>
            <a:pPr eaLnBrk="1" hangingPunct="1"/>
            <a:endParaRPr lang="en-US" sz="2000" b="1">
              <a:latin typeface="Times New Roman" pitchFamily="18" charset="0"/>
              <a:cs typeface="Arial" charset="0"/>
            </a:endParaRPr>
          </a:p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3  =       </a:t>
            </a:r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18</a:t>
            </a:r>
            <a:endParaRPr lang="vi-VN" sz="2000" b="1">
              <a:solidFill>
                <a:srgbClr val="C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04" name="Text Box 5"/>
          <p:cNvSpPr txBox="1">
            <a:spLocks noChangeArrowheads="1"/>
          </p:cNvSpPr>
          <p:nvPr/>
        </p:nvSpPr>
        <p:spPr bwMode="auto">
          <a:xfrm>
            <a:off x="6553200" y="3048000"/>
            <a:ext cx="1485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4  =</a:t>
            </a:r>
          </a:p>
        </p:txBody>
      </p:sp>
      <p:sp>
        <p:nvSpPr>
          <p:cNvPr id="4114" name="Text Box 10"/>
          <p:cNvSpPr txBox="1">
            <a:spLocks noChangeArrowheads="1"/>
          </p:cNvSpPr>
          <p:nvPr/>
        </p:nvSpPr>
        <p:spPr bwMode="auto">
          <a:xfrm>
            <a:off x="1752600" y="1447800"/>
            <a:ext cx="411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được lấy một lần ta viết:</a:t>
            </a:r>
            <a:endParaRPr lang="en-US" sz="24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vi-VN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x 1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49"/>
          <p:cNvSpPr txBox="1">
            <a:spLocks noChangeArrowheads="1"/>
          </p:cNvSpPr>
          <p:nvPr/>
        </p:nvSpPr>
        <p:spPr bwMode="auto">
          <a:xfrm>
            <a:off x="2057400" y="2438400"/>
            <a:ext cx="3997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4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lấy 2 lần</a:t>
            </a:r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vi-VN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2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+ 6  = 12</a:t>
            </a:r>
          </a:p>
          <a:p>
            <a:pPr eaLnBrk="1" hangingPunct="1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Vậy: 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2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vi-VN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6" name="Text Box 50"/>
          <p:cNvSpPr txBox="1">
            <a:spLocks noChangeArrowheads="1"/>
          </p:cNvSpPr>
          <p:nvPr/>
        </p:nvSpPr>
        <p:spPr bwMode="auto">
          <a:xfrm>
            <a:off x="2514600" y="3810000"/>
            <a:ext cx="365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4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lần</a:t>
            </a:r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vi-VN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x 3 = 6 + 6 + 6 = 18</a:t>
            </a:r>
          </a:p>
          <a:p>
            <a:pPr eaLnBrk="1" hangingPunct="1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Vậy:          6 x 3 = 18</a:t>
            </a:r>
            <a:endParaRPr lang="vi-VN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81000" y="1447800"/>
            <a:ext cx="457200" cy="914400"/>
            <a:chOff x="432" y="1152"/>
            <a:chExt cx="480" cy="576"/>
          </a:xfrm>
        </p:grpSpPr>
        <p:sp>
          <p:nvSpPr>
            <p:cNvPr id="4191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2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3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4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5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6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7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" y="2514600"/>
            <a:ext cx="457200" cy="914400"/>
            <a:chOff x="432" y="1152"/>
            <a:chExt cx="480" cy="576"/>
          </a:xfrm>
        </p:grpSpPr>
        <p:sp>
          <p:nvSpPr>
            <p:cNvPr id="4184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5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6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7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8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9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0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990600" y="2514600"/>
            <a:ext cx="457200" cy="914400"/>
            <a:chOff x="432" y="1152"/>
            <a:chExt cx="480" cy="576"/>
          </a:xfrm>
        </p:grpSpPr>
        <p:sp>
          <p:nvSpPr>
            <p:cNvPr id="4177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9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0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1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2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3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52400" y="3810000"/>
            <a:ext cx="457200" cy="914400"/>
            <a:chOff x="432" y="1152"/>
            <a:chExt cx="480" cy="576"/>
          </a:xfrm>
        </p:grpSpPr>
        <p:sp>
          <p:nvSpPr>
            <p:cNvPr id="4170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1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2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3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4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5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6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838200" y="3810000"/>
            <a:ext cx="457200" cy="914400"/>
            <a:chOff x="432" y="1152"/>
            <a:chExt cx="480" cy="576"/>
          </a:xfrm>
        </p:grpSpPr>
        <p:sp>
          <p:nvSpPr>
            <p:cNvPr id="4163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4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5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6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8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9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1524000" y="3810000"/>
            <a:ext cx="457200" cy="914400"/>
            <a:chOff x="432" y="1152"/>
            <a:chExt cx="480" cy="576"/>
          </a:xfrm>
        </p:grpSpPr>
        <p:sp>
          <p:nvSpPr>
            <p:cNvPr id="4156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1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2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3" name="AutoShape 46"/>
          <p:cNvSpPr>
            <a:spLocks/>
          </p:cNvSpPr>
          <p:nvPr/>
        </p:nvSpPr>
        <p:spPr bwMode="auto">
          <a:xfrm>
            <a:off x="1143000" y="152400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vi-VN" sz="1600" b="1">
              <a:latin typeface=".VnTime" pitchFamily="34" charset="0"/>
              <a:cs typeface="Arial" charset="0"/>
            </a:endParaRPr>
          </a:p>
        </p:txBody>
      </p:sp>
      <p:sp>
        <p:nvSpPr>
          <p:cNvPr id="4124" name="AutoShape 47"/>
          <p:cNvSpPr>
            <a:spLocks/>
          </p:cNvSpPr>
          <p:nvPr/>
        </p:nvSpPr>
        <p:spPr bwMode="auto">
          <a:xfrm>
            <a:off x="1524000" y="2514600"/>
            <a:ext cx="152400" cy="1066800"/>
          </a:xfrm>
          <a:prstGeom prst="rightBrace">
            <a:avLst>
              <a:gd name="adj1" fmla="val 13332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vi-VN" sz="1600" b="1">
              <a:latin typeface=".VnTime" pitchFamily="34" charset="0"/>
              <a:cs typeface="Arial" charset="0"/>
            </a:endParaRPr>
          </a:p>
        </p:txBody>
      </p:sp>
      <p:sp>
        <p:nvSpPr>
          <p:cNvPr id="4125" name="AutoShape 47"/>
          <p:cNvSpPr>
            <a:spLocks/>
          </p:cNvSpPr>
          <p:nvPr/>
        </p:nvSpPr>
        <p:spPr bwMode="auto">
          <a:xfrm>
            <a:off x="2057400" y="3733800"/>
            <a:ext cx="152400" cy="1066800"/>
          </a:xfrm>
          <a:prstGeom prst="rightBrace">
            <a:avLst>
              <a:gd name="adj1" fmla="val 13332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vi-VN" sz="1600" b="1">
              <a:latin typeface=".VnTime" pitchFamily="34" charset="0"/>
              <a:cs typeface="Arial" charset="0"/>
            </a:endParaRPr>
          </a:p>
        </p:txBody>
      </p:sp>
      <p:sp>
        <p:nvSpPr>
          <p:cNvPr id="4126" name="Text Box 15"/>
          <p:cNvSpPr txBox="1">
            <a:spLocks noChangeArrowheads="1"/>
          </p:cNvSpPr>
          <p:nvPr/>
        </p:nvSpPr>
        <p:spPr bwMode="auto">
          <a:xfrm>
            <a:off x="228600" y="5029200"/>
            <a:ext cx="617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Hai tích </a:t>
            </a:r>
            <a:r>
              <a:rPr lang="en-US" sz="24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liền </a:t>
            </a:r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nhau trong bảng nhân 6 hơn kém nhau:</a:t>
            </a:r>
          </a:p>
        </p:txBody>
      </p:sp>
      <p:sp>
        <p:nvSpPr>
          <p:cNvPr id="4127" name="Text Box 17"/>
          <p:cNvSpPr txBox="1">
            <a:spLocks noChangeArrowheads="1"/>
          </p:cNvSpPr>
          <p:nvPr/>
        </p:nvSpPr>
        <p:spPr bwMode="auto">
          <a:xfrm>
            <a:off x="1752600" y="5348287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đơn vị</a:t>
            </a:r>
            <a:r>
              <a:rPr lang="en-US" sz="2800" b="1"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4128" name="Text Box 16"/>
          <p:cNvSpPr txBox="1">
            <a:spLocks noChangeArrowheads="1"/>
          </p:cNvSpPr>
          <p:nvPr/>
        </p:nvSpPr>
        <p:spPr bwMode="auto">
          <a:xfrm>
            <a:off x="0" y="6035675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Muốn tìm tích liền sau ta lấy:</a:t>
            </a:r>
          </a:p>
        </p:txBody>
      </p:sp>
      <p:sp>
        <p:nvSpPr>
          <p:cNvPr id="4129" name="Text Box 18"/>
          <p:cNvSpPr txBox="1">
            <a:spLocks noChangeArrowheads="1"/>
          </p:cNvSpPr>
          <p:nvPr/>
        </p:nvSpPr>
        <p:spPr bwMode="auto">
          <a:xfrm>
            <a:off x="3276600" y="6338888"/>
            <a:ext cx="3124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 liền trước + 6</a:t>
            </a:r>
          </a:p>
        </p:txBody>
      </p:sp>
      <p:sp>
        <p:nvSpPr>
          <p:cNvPr id="4121" name="Text Box 4"/>
          <p:cNvSpPr txBox="1">
            <a:spLocks noChangeArrowheads="1"/>
          </p:cNvSpPr>
          <p:nvPr/>
        </p:nvSpPr>
        <p:spPr bwMode="auto">
          <a:xfrm>
            <a:off x="7772400" y="2995613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 24</a:t>
            </a:r>
          </a:p>
        </p:txBody>
      </p:sp>
      <p:sp>
        <p:nvSpPr>
          <p:cNvPr id="4122" name="Text Box 4"/>
          <p:cNvSpPr txBox="1">
            <a:spLocks noChangeArrowheads="1"/>
          </p:cNvSpPr>
          <p:nvPr/>
        </p:nvSpPr>
        <p:spPr bwMode="auto">
          <a:xfrm>
            <a:off x="7848600" y="35052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30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53200" y="3548063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 5  =</a:t>
            </a:r>
            <a:endParaRPr lang="en-US" sz="2000" b="1">
              <a:solidFill>
                <a:srgbClr val="C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553200" y="4005263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6   =  </a:t>
            </a:r>
            <a:endParaRPr lang="vi-VN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848600" y="394335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36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553200" y="4386263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7   =  </a:t>
            </a:r>
            <a:endParaRPr lang="vi-VN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553200" y="4843463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8   =  </a:t>
            </a:r>
            <a:endParaRPr lang="vi-VN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553200" y="52578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9   =  </a:t>
            </a:r>
            <a:endParaRPr lang="vi-VN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553200" y="5715000"/>
            <a:ext cx="1333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latin typeface="Times New Roman" pitchFamily="18" charset="0"/>
                <a:cs typeface="Arial" charset="0"/>
              </a:rPr>
              <a:t>6  x 10   =  </a:t>
            </a:r>
            <a:endParaRPr lang="vi-VN" sz="2000" b="1">
              <a:latin typeface="Times New Roman" pitchFamily="18" charset="0"/>
              <a:cs typeface="Arial" charset="0"/>
            </a:endParaRPr>
          </a:p>
        </p:txBody>
      </p:sp>
      <p:sp>
        <p:nvSpPr>
          <p:cNvPr id="4130" name="Text Box 4"/>
          <p:cNvSpPr txBox="1">
            <a:spLocks noChangeArrowheads="1"/>
          </p:cNvSpPr>
          <p:nvPr/>
        </p:nvSpPr>
        <p:spPr bwMode="auto">
          <a:xfrm>
            <a:off x="7848600" y="440055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42</a:t>
            </a:r>
          </a:p>
        </p:txBody>
      </p:sp>
      <p:sp>
        <p:nvSpPr>
          <p:cNvPr id="4131" name="Text Box 4"/>
          <p:cNvSpPr txBox="1">
            <a:spLocks noChangeArrowheads="1"/>
          </p:cNvSpPr>
          <p:nvPr/>
        </p:nvSpPr>
        <p:spPr bwMode="auto">
          <a:xfrm>
            <a:off x="7848600" y="48006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48</a:t>
            </a:r>
          </a:p>
        </p:txBody>
      </p:sp>
      <p:sp>
        <p:nvSpPr>
          <p:cNvPr id="4132" name="Text Box 4"/>
          <p:cNvSpPr txBox="1">
            <a:spLocks noChangeArrowheads="1"/>
          </p:cNvSpPr>
          <p:nvPr/>
        </p:nvSpPr>
        <p:spPr bwMode="auto">
          <a:xfrm>
            <a:off x="7848600" y="523875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54</a:t>
            </a:r>
          </a:p>
        </p:txBody>
      </p:sp>
      <p:sp>
        <p:nvSpPr>
          <p:cNvPr id="4133" name="Text Box 4"/>
          <p:cNvSpPr txBox="1">
            <a:spLocks noChangeArrowheads="1"/>
          </p:cNvSpPr>
          <p:nvPr/>
        </p:nvSpPr>
        <p:spPr bwMode="auto">
          <a:xfrm>
            <a:off x="7848600" y="569595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60</a:t>
            </a:r>
          </a:p>
        </p:txBody>
      </p:sp>
      <p:sp>
        <p:nvSpPr>
          <p:cNvPr id="92" name="AutoShape 46"/>
          <p:cNvSpPr>
            <a:spLocks/>
          </p:cNvSpPr>
          <p:nvPr/>
        </p:nvSpPr>
        <p:spPr bwMode="auto">
          <a:xfrm>
            <a:off x="8382000" y="1447800"/>
            <a:ext cx="228600" cy="762000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vi-VN" sz="1600" b="1">
              <a:latin typeface=".VnTime" pitchFamily="34" charset="0"/>
              <a:cs typeface="Arial" charset="0"/>
            </a:endParaRPr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8534400" y="1871663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+ 6</a:t>
            </a:r>
          </a:p>
        </p:txBody>
      </p:sp>
      <p:sp>
        <p:nvSpPr>
          <p:cNvPr id="82" name="AutoShape 46"/>
          <p:cNvSpPr>
            <a:spLocks/>
          </p:cNvSpPr>
          <p:nvPr/>
        </p:nvSpPr>
        <p:spPr bwMode="auto">
          <a:xfrm>
            <a:off x="8382000" y="2276475"/>
            <a:ext cx="228600" cy="542925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vi-VN" sz="1600" b="1">
              <a:latin typeface=".VnTime" pitchFamily="34" charset="0"/>
              <a:cs typeface="Arial" charset="0"/>
            </a:endParaRP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8534400" y="24384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+ 6</a:t>
            </a:r>
          </a:p>
        </p:txBody>
      </p:sp>
      <p:pic>
        <p:nvPicPr>
          <p:cNvPr id="84" name="Picture 97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828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98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971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100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886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Picture 102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8006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104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715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76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295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99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438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101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343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103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505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105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257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98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295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100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8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102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048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104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86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Picture 76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Picture 99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438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Picture 101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43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103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86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105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1816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04" descr="PICTUR~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7244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4" name="Text Box 4"/>
          <p:cNvSpPr txBox="1">
            <a:spLocks noChangeArrowheads="1"/>
          </p:cNvSpPr>
          <p:nvPr/>
        </p:nvSpPr>
        <p:spPr bwMode="auto">
          <a:xfrm>
            <a:off x="0" y="-41275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28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155" name="Text Box 5"/>
          <p:cNvSpPr txBox="1">
            <a:spLocks noChangeArrowheads="1"/>
          </p:cNvSpPr>
          <p:nvPr/>
        </p:nvSpPr>
        <p:spPr bwMode="auto">
          <a:xfrm>
            <a:off x="0" y="0"/>
            <a:ext cx="90217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Thứ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ngày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11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tháng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10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năm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2021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Toán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 nodeType="clickPar">
                      <p:stCondLst>
                        <p:cond delay="indefinite"/>
                      </p:stCondLst>
                      <p:childTnLst>
                        <p:par>
                          <p:cTn id="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14" grpId="0"/>
      <p:bldP spid="4115" grpId="0"/>
      <p:bldP spid="4116" grpId="0"/>
      <p:bldP spid="4123" grpId="0" animBg="1"/>
      <p:bldP spid="4124" grpId="0" animBg="1"/>
      <p:bldP spid="4125" grpId="0" animBg="1"/>
      <p:bldP spid="4126" grpId="0"/>
      <p:bldP spid="4127" grpId="0"/>
      <p:bldP spid="4128" grpId="0"/>
      <p:bldP spid="4129" grpId="0"/>
      <p:bldP spid="4121" grpId="0"/>
      <p:bldP spid="4122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4130" grpId="0"/>
      <p:bldP spid="4131" grpId="0"/>
      <p:bldP spid="4132" grpId="0"/>
      <p:bldP spid="4133" grpId="0"/>
      <p:bldP spid="92" grpId="0" animBg="1"/>
      <p:bldP spid="93" grpId="0"/>
      <p:bldP spid="82" grpId="0" animBg="1"/>
      <p:bldP spid="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1368425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Tính nhẩm 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12954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4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6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8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19400" y="2130425"/>
            <a:ext cx="127635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1 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3 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5  =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29200" y="2054225"/>
            <a:ext cx="118745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9 =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2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7 =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934200" y="2130425"/>
            <a:ext cx="17526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10 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0  x 6  =</a:t>
            </a:r>
          </a:p>
          <a:p>
            <a:pPr eaLnBrk="1" hangingPunct="1"/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6 x 0 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43050" y="213042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43050" y="296862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543050" y="38100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105950" y="2057400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038600" y="2968625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114800" y="3806825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6096000" y="2006025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172200" y="2844225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6172200" y="3682425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382000" y="20574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8299450" y="2922588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8077200" y="3810000"/>
            <a:ext cx="106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0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6993699" y="2667773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6964363" y="4344173"/>
            <a:ext cx="2057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6993698" y="2684539"/>
            <a:ext cx="1978851" cy="2532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8972550" y="2709863"/>
            <a:ext cx="0" cy="1647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2590800" y="2130425"/>
            <a:ext cx="1905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2590800" y="2130425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2590800" y="2663825"/>
            <a:ext cx="1905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4495800" y="2130425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381000" y="4721224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0 nhân với bất kỳ số nào cũng bằng 0 và ngược lại.</a:t>
            </a:r>
          </a:p>
          <a:p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 nhân với bất kỳ số nào cũng bằng chính số đó và ngược lại.</a:t>
            </a:r>
          </a:p>
        </p:txBody>
      </p:sp>
      <p:sp>
        <p:nvSpPr>
          <p:cNvPr id="5149" name="Text Box 4"/>
          <p:cNvSpPr txBox="1">
            <a:spLocks noChangeArrowheads="1"/>
          </p:cNvSpPr>
          <p:nvPr/>
        </p:nvSpPr>
        <p:spPr bwMode="auto">
          <a:xfrm>
            <a:off x="0" y="-41275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0" y="0"/>
            <a:ext cx="90217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6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2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6" dur="2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1" dur="2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6" dur="2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1" dur="2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11275" grpId="0"/>
      <p:bldP spid="11276" grpId="0"/>
      <p:bldP spid="11277" grpId="0"/>
      <p:bldP spid="11278" grpId="0"/>
      <p:bldP spid="11279" grpId="0"/>
      <p:bldP spid="11280" grpId="0"/>
      <p:bldP spid="11281" grpId="0"/>
      <p:bldP spid="11282" grpId="0"/>
      <p:bldP spid="11283" grpId="0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 animBg="1"/>
      <p:bldP spid="7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trang 19. </a:t>
            </a: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Mỗi thùng có 6 lít dầu. Hỏi 5 thùng như thế có tất cả bao nhiêu lít dầu?</a:t>
            </a:r>
            <a:endParaRPr lang="vi-VN" sz="32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endParaRPr lang="vi-VN" sz="3200" b="1" i="1" u="sng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3505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 i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thùng: 6 l dầu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597275" y="4294753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vi-VN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iải</a:t>
            </a:r>
            <a:endParaRPr lang="vi-VN" sz="32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33600" y="4876800"/>
            <a:ext cx="52736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0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lít dầu 5 thùng có là:</a:t>
            </a:r>
            <a:endParaRPr lang="vi-VN" sz="30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292475" y="5410200"/>
            <a:ext cx="29575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 x 5 = 30  (l)</a:t>
            </a:r>
            <a:endParaRPr lang="vi-VN" sz="3000" b="1" i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673475" y="5969000"/>
            <a:ext cx="3073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0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Đáp số: 30 lít dầu </a:t>
            </a:r>
            <a:endParaRPr lang="en-US" sz="30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04800" y="3954463"/>
            <a:ext cx="3733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 i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thùng: … l dầu?</a:t>
            </a:r>
            <a:endParaRPr lang="en-US" sz="300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4"/>
          <p:cNvSpPr txBox="1">
            <a:spLocks noChangeArrowheads="1"/>
          </p:cNvSpPr>
          <p:nvPr/>
        </p:nvSpPr>
        <p:spPr bwMode="auto">
          <a:xfrm>
            <a:off x="0" y="-41275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28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336925" y="1880992"/>
            <a:ext cx="374967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53313" y="1828800"/>
            <a:ext cx="70008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" y="2362200"/>
            <a:ext cx="69342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67600" y="1905000"/>
            <a:ext cx="6858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1000" y="2438400"/>
            <a:ext cx="69342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0" y="-76200"/>
            <a:ext cx="90217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682875" y="4572000"/>
            <a:ext cx="5486400" cy="2049462"/>
            <a:chOff x="3657600" y="4503738"/>
            <a:chExt cx="5486400" cy="2049462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3657600" y="4503738"/>
              <a:ext cx="0" cy="2049462"/>
            </a:xfrm>
            <a:prstGeom prst="line">
              <a:avLst/>
            </a:prstGeom>
            <a:ln w="1905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657600" y="6553200"/>
              <a:ext cx="5486400" cy="0"/>
            </a:xfrm>
            <a:prstGeom prst="line">
              <a:avLst/>
            </a:prstGeom>
            <a:ln w="1905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5" grpId="0"/>
      <p:bldP spid="12296" grpId="0"/>
      <p:bldP spid="13" grpId="0"/>
      <p:bldP spid="82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766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3. Đếm thêm 6 rồi viết số thích hợp vào ô trống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0" y="2590800"/>
          <a:ext cx="8534400" cy="969963"/>
        </p:xfrm>
        <a:graphic>
          <a:graphicData uri="http://schemas.openxmlformats.org/drawingml/2006/table">
            <a:tbl>
              <a:tblPr/>
              <a:tblGrid>
                <a:gridCol w="854075"/>
                <a:gridCol w="852488"/>
                <a:gridCol w="854075"/>
                <a:gridCol w="852487"/>
                <a:gridCol w="854075"/>
                <a:gridCol w="854075"/>
                <a:gridCol w="852488"/>
                <a:gridCol w="854075"/>
                <a:gridCol w="852487"/>
                <a:gridCol w="854075"/>
              </a:tblGrid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743200" y="25908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FFFF00"/>
                </a:solidFill>
                <a:cs typeface="Arial" charset="0"/>
              </a:rPr>
              <a:t> 24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81400" y="25908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FFFF00"/>
                </a:solidFill>
                <a:cs typeface="Arial" charset="0"/>
              </a:rPr>
              <a:t> 30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334000" y="25908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FFFF00"/>
                </a:solidFill>
                <a:cs typeface="Arial" charset="0"/>
              </a:rPr>
              <a:t> 42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172200" y="2590800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FFFF00"/>
                </a:solidFill>
                <a:cs typeface="Arial" charset="0"/>
              </a:rPr>
              <a:t> 48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010400" y="25908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FFFF00"/>
                </a:solidFill>
                <a:cs typeface="Arial" charset="0"/>
              </a:rPr>
              <a:t> 54</a:t>
            </a:r>
          </a:p>
        </p:txBody>
      </p:sp>
      <p:sp>
        <p:nvSpPr>
          <p:cNvPr id="7200" name="Text Box 4"/>
          <p:cNvSpPr txBox="1">
            <a:spLocks noChangeArrowheads="1"/>
          </p:cNvSpPr>
          <p:nvPr/>
        </p:nvSpPr>
        <p:spPr bwMode="auto">
          <a:xfrm>
            <a:off x="0" y="-41275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28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0" y="0"/>
            <a:ext cx="90217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461</Words>
  <Application>Microsoft Office PowerPoint</Application>
  <PresentationFormat>On-screen Show (4:3)</PresentationFormat>
  <Paragraphs>113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Tieu hoc TT</dc:creator>
  <cp:lastModifiedBy>Windows User</cp:lastModifiedBy>
  <cp:revision>82</cp:revision>
  <dcterms:created xsi:type="dcterms:W3CDTF">2002-10-16T00:01:30Z</dcterms:created>
  <dcterms:modified xsi:type="dcterms:W3CDTF">2021-10-10T10:14:11Z</dcterms:modified>
</cp:coreProperties>
</file>